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52" r:id="rId1"/>
    <p:sldMasterId id="2147483654" r:id="rId2"/>
    <p:sldMasterId id="2147483656" r:id="rId3"/>
  </p:sldMasterIdLst>
  <p:notesMasterIdLst>
    <p:notesMasterId r:id="rId12"/>
  </p:notesMasterIdLst>
  <p:sldIdLst>
    <p:sldId id="256" r:id="rId4"/>
    <p:sldId id="258" r:id="rId5"/>
    <p:sldId id="259" r:id="rId6"/>
    <p:sldId id="260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é Spanjaard" initials="" lastIdx="0" clrIdx="0"/>
  <p:cmAuthor id="2" name="TU/e" initials="" lastIdx="1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405" autoAdjust="0"/>
  </p:normalViewPr>
  <p:slideViewPr>
    <p:cSldViewPr>
      <p:cViewPr varScale="1">
        <p:scale>
          <a:sx n="112" d="100"/>
          <a:sy n="112" d="100"/>
        </p:scale>
        <p:origin x="822" y="108"/>
      </p:cViewPr>
      <p:guideLst>
        <p:guide orient="horz" pos="2160"/>
        <p:guide pos="54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nl-NL" altLang="nl-NL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nl-NL" altLang="nl-NL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text styles</a:t>
            </a:r>
          </a:p>
          <a:p>
            <a:pPr lvl="1"/>
            <a:r>
              <a:rPr lang="nl-NL" altLang="nl-NL" smtClean="0"/>
              <a:t>Second level</a:t>
            </a:r>
          </a:p>
          <a:p>
            <a:pPr lvl="2"/>
            <a:r>
              <a:rPr lang="nl-NL" altLang="nl-NL" smtClean="0"/>
              <a:t>Third level</a:t>
            </a:r>
          </a:p>
          <a:p>
            <a:pPr lvl="3"/>
            <a:r>
              <a:rPr lang="nl-NL" altLang="nl-NL" smtClean="0"/>
              <a:t>Fourth level</a:t>
            </a:r>
          </a:p>
          <a:p>
            <a:pPr lvl="4"/>
            <a:r>
              <a:rPr lang="nl-NL" altLang="nl-NL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nl-NL" altLang="nl-NL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1792139-4108-4061-A93A-BF1C11462805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92865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Rolf: machine design + intro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0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321697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3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65294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4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698410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834374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6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306609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1188" y="1619250"/>
            <a:ext cx="5616575" cy="1470025"/>
          </a:xfrm>
        </p:spPr>
        <p:txBody>
          <a:bodyPr anchor="t"/>
          <a:lstStyle>
            <a:lvl1pPr>
              <a:defRPr/>
            </a:lvl1pPr>
          </a:lstStyle>
          <a:p>
            <a:pPr lvl="0"/>
            <a:r>
              <a:rPr lang="nl-NL" altLang="nl-NL" noProof="0" smtClean="0"/>
              <a:t>Klik om de stijl te bewerken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11188" y="3238500"/>
            <a:ext cx="5113337" cy="550863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altLang="nl-NL" noProof="0" smtClean="0"/>
              <a:t>Klik om de ondertitelstijl van het model te bewerken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7DEB847F-50A2-47C6-A63A-5C1D77404947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F0A6C241-CA63-4DD2-AEB5-AF2FC23CCEE5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345924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30988" y="215900"/>
            <a:ext cx="2005012" cy="5343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11188" y="215900"/>
            <a:ext cx="5867400" cy="5343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6C86C655-9FCE-46B3-88F9-F75BBB817A3E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B418BB29-74AF-4EA0-BFD4-D843955B6342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058144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83" name="Picture 7" descr="foto cyaan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438" y="1268413"/>
            <a:ext cx="3484562" cy="403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181" name="Picture 5" descr="300dpi cyaantranspara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9140825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1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1188" y="1619250"/>
            <a:ext cx="5616575" cy="1470025"/>
          </a:xfrm>
        </p:spPr>
        <p:txBody>
          <a:bodyPr anchor="t"/>
          <a:lstStyle>
            <a:lvl1pPr>
              <a:defRPr/>
            </a:lvl1pPr>
          </a:lstStyle>
          <a:p>
            <a:pPr lvl="0"/>
            <a:r>
              <a:rPr lang="nl-NL" altLang="nl-NL" noProof="0" smtClean="0"/>
              <a:t>Click to edit Master title style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11188" y="3238500"/>
            <a:ext cx="5113337" cy="550863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altLang="nl-NL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CEAA62A-1952-4FC8-96AB-AF782B9EBDE7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B7F5A7E5-6933-42CD-8DD7-4FCD63ACA0EA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8109702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A4E7700C-71BD-4A02-B723-36BF786FCF8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02F318E-5B3A-4090-B861-65FBB0CAA3E3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702384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19537" cy="4138613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83125" y="1600200"/>
            <a:ext cx="3921125" cy="4138613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C3434B17-7220-491D-B72D-8512A2C84966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FA02A10-F16A-44F9-9AD7-8C051349CAD0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751983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voettekst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89A102B-C7C2-4EE8-8231-0D34CC4B77C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9" name="Tijdelijke aanduiding voor datum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A22FF1D3-3387-4A27-805C-D769AF7400EE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7161992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78230D5D-829D-43E7-9969-BB1202D92B1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38EF6AE-5E91-461F-B11A-D9A3EF81D3C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0459774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94D0AD76-7511-49C3-A327-9A904000D05C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65F9DCCB-A975-48D4-AB52-9ECB7BA57D6F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0859216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661EF6E1-4153-4142-AFE7-FD3A99DF7DC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4DB9CAF6-05D0-4BD4-8078-D58B484BE2E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716700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068B977-C7FF-476A-9E4C-FB069EEBC90F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C330ABCD-6A89-4D56-80A2-F1C1D32970EC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8973681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C6D00DEA-3173-4DED-8AD9-ECF1A2C41F0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7AF134C0-2571-4121-8CD6-943FE2E5238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1529985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D791696C-4041-4088-BDF4-A979E7FC9647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BE6B7E37-0640-4542-ABEE-48653AB46132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5259870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30988" y="215900"/>
            <a:ext cx="2005012" cy="5522913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11188" y="215900"/>
            <a:ext cx="5867400" cy="5522913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23056F88-4EB1-482E-98F8-2CB24A5F17F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27D1C047-9A2B-4423-B8CE-BF5D58433335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3091479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11188" y="1619250"/>
            <a:ext cx="5616575" cy="1470025"/>
          </a:xfrm>
        </p:spPr>
        <p:txBody>
          <a:bodyPr anchor="t"/>
          <a:lstStyle>
            <a:lvl1pPr>
              <a:defRPr/>
            </a:lvl1pPr>
          </a:lstStyle>
          <a:p>
            <a:pPr lvl="0"/>
            <a:r>
              <a:rPr lang="nl-NL" altLang="nl-NL" noProof="0" smtClean="0"/>
              <a:t>Click to edit Master title style</a:t>
            </a:r>
          </a:p>
        </p:txBody>
      </p:sp>
      <p:sp>
        <p:nvSpPr>
          <p:cNvPr id="22016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611188" y="3238500"/>
            <a:ext cx="5113337" cy="550863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altLang="nl-NL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A51D9C1-A16C-42CF-BB56-9840335C4EC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42EC7E20-3AAE-4CE1-B484-4D336A10D9A1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4529242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83513382-5373-49F0-B00F-9B02A78D834B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5EFC0B1-D2F7-42C5-B8DE-91EE4DBED663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4431853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19537" cy="4138613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83125" y="1600200"/>
            <a:ext cx="3921125" cy="4138613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23760B71-3161-4C36-8A22-FBEB5D07FE9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254A0B0-78E2-48A5-8999-1D3EC63E017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5615821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voettekst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C1ED95A-EFC7-47A9-A835-88C3973FE280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9" name="Tijdelijke aanduiding voor datum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35F0A70E-053B-4415-9AA7-83654E4A931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6320212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4E1518B0-685F-493B-83F8-706D7FFD1D9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A42FBDF-9E64-4105-ADD1-A67EF21493CA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898538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6859BF67-CC8B-4116-B472-57BBD094809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BCE0A9F-6C8E-4BBA-8209-A06C365DB638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702375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5AF0A659-FD18-4DCD-B8C8-765C64FC882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2F7E29CA-BF3A-4B67-909A-1D7384AC6268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0675982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F123A51E-5490-4747-94F1-8C784FC695CF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6109866-E198-4A89-B94C-319B1DFA30D1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81553810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632EBE57-C856-4477-939B-607B2E1615E0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9E358053-F221-4E77-A6D1-C2462A8B8131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6854465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B0D1BD73-F6CB-4CB0-AAC6-AF5DE597D0B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3DAAEDF-3AB8-43E7-983E-B129551C87BF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2693792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30988" y="215900"/>
            <a:ext cx="2005012" cy="5522913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11188" y="215900"/>
            <a:ext cx="5867400" cy="5522913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AA267D64-6847-44A6-A96B-4222D9EFBAB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D58E61A1-B48E-46C8-BE3F-E8DC09B16005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6881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21125" cy="3959225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84713" y="1600200"/>
            <a:ext cx="3921125" cy="3959225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A04B0AE3-B097-4643-8EE4-DDB2F337E76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CC47C55-EDEF-4A44-BE92-E11E4F7BCE5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445995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voettekst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EE7D16D9-6DB3-48F6-B544-909E1D83441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9" name="Tijdelijke aanduiding voor datum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032D8F6-F1F3-4E41-AC57-0EA8DB7562C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733223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DD4E377-6147-4E36-9C9C-5982F1BC318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02B6FE6-6E00-473E-B61F-E9EE5604C43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220061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9924E046-DAB1-49F4-AD62-F5B063DD65BC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BF3F9F6-DB1A-470F-86CC-967C7597730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15204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2841E2E2-A821-463D-BD2E-54E7DDCE513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6FDF8A3-7D15-423F-8FC7-C4952AFE5B44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75030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845F87FF-2161-47E1-A04A-B5A22E1F9E46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6E66D503-FF55-4668-B6D4-155EADAA34D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41801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61" name="Picture 9" descr="cyan ba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820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15900"/>
            <a:ext cx="8024812" cy="922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Klik om de stijl te bewerken</a:t>
            </a:r>
          </a:p>
        </p:txBody>
      </p:sp>
      <p:sp>
        <p:nvSpPr>
          <p:cNvPr id="2355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9388" y="6548438"/>
            <a:ext cx="3598862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nl-NL" altLang="nl-NL"/>
              <a:t>/ name of department</a:t>
            </a:r>
          </a:p>
        </p:txBody>
      </p:sp>
      <p:pic>
        <p:nvPicPr>
          <p:cNvPr id="23562" name="Picture 10" descr="date bar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925" y="6408738"/>
            <a:ext cx="2124075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563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3888" y="6548438"/>
            <a:ext cx="6096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nl-NL" altLang="nl-NL"/>
              <a:t>PAGE </a:t>
            </a:r>
            <a:fld id="{8D4FC232-E4BC-4B5A-AAA6-DABAA4BB0C3D}" type="slidenum">
              <a:rPr lang="nl-NL" altLang="nl-NL"/>
              <a:pPr/>
              <a:t>‹#›</a:t>
            </a:fld>
            <a:endParaRPr lang="nl-NL" altLang="nl-NL"/>
          </a:p>
        </p:txBody>
      </p:sp>
      <p:pic>
        <p:nvPicPr>
          <p:cNvPr id="23564" name="Picture 12" descr="logo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2413" y="5978525"/>
            <a:ext cx="2030412" cy="43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565" name="Rectangle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27925" y="6548438"/>
            <a:ext cx="6477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fld id="{2CA94B37-1EC2-43DD-93F8-B2CC0FAEB785}" type="datetime1">
              <a:rPr lang="nl-NL" altLang="nl-NL"/>
              <a:pPr/>
              <a:t>15-4-2015</a:t>
            </a:fld>
            <a:endParaRPr lang="nl-NL" altLang="nl-NL"/>
          </a:p>
        </p:txBody>
      </p:sp>
      <p:sp>
        <p:nvSpPr>
          <p:cNvPr id="23566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7994650" cy="3959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Klik om de modelstijlen te bewerken</a:t>
            </a:r>
          </a:p>
          <a:p>
            <a:pPr lvl="1"/>
            <a:r>
              <a:rPr lang="nl-NL" altLang="nl-NL" smtClean="0"/>
              <a:t>Tweede niveau</a:t>
            </a:r>
          </a:p>
          <a:p>
            <a:pPr lvl="2"/>
            <a:r>
              <a:rPr lang="nl-NL" altLang="nl-NL" smtClean="0"/>
              <a:t>Derde niveau</a:t>
            </a:r>
          </a:p>
          <a:p>
            <a:pPr lvl="3"/>
            <a:r>
              <a:rPr lang="nl-NL" altLang="nl-NL" smtClean="0"/>
              <a:t>Vierde niveau</a:t>
            </a:r>
          </a:p>
          <a:p>
            <a:pPr lvl="4"/>
            <a:r>
              <a:rPr lang="nl-NL" altLang="nl-NL" smtClean="0"/>
              <a:t>Vijfde 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68288" indent="-268288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Char char="•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536575" indent="-2667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511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090613" indent="-2794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1349375" indent="-2571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61" name="Picture 9" descr="date ba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925" y="6408738"/>
            <a:ext cx="2124075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60" name="Picture 8" descr="cyan bar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820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15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15900"/>
            <a:ext cx="8024812" cy="922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title style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9388" y="6548438"/>
            <a:ext cx="3598862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3888" y="6548438"/>
            <a:ext cx="6096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nl-NL" altLang="nl-NL"/>
              <a:t>PAGE </a:t>
            </a:r>
            <a:fld id="{C9FD5CBA-292F-4D7B-BD3E-A45A9D777578}" type="slidenum">
              <a:rPr lang="nl-NL" altLang="nl-NL"/>
              <a:pPr/>
              <a:t>‹#›</a:t>
            </a:fld>
            <a:endParaRPr lang="nl-NL" altLang="nl-NL"/>
          </a:p>
        </p:txBody>
      </p:sp>
      <p:pic>
        <p:nvPicPr>
          <p:cNvPr id="49163" name="Picture 11" descr="logo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2413" y="5978525"/>
            <a:ext cx="2030412" cy="43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165" name="Rectangle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27925" y="6548438"/>
            <a:ext cx="6477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fld id="{C896E8A1-9A0B-4857-9407-A8729DF60FD7}" type="datetime1">
              <a:rPr lang="nl-NL" altLang="nl-NL"/>
              <a:pPr/>
              <a:t>15-4-2015</a:t>
            </a:fld>
            <a:endParaRPr lang="nl-NL" altLang="nl-NL"/>
          </a:p>
        </p:txBody>
      </p:sp>
      <p:sp>
        <p:nvSpPr>
          <p:cNvPr id="49167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7993062" cy="413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text styles</a:t>
            </a:r>
          </a:p>
          <a:p>
            <a:pPr lvl="1"/>
            <a:r>
              <a:rPr lang="nl-NL" altLang="nl-NL" smtClean="0"/>
              <a:t>Second level</a:t>
            </a:r>
          </a:p>
          <a:p>
            <a:pPr lvl="2"/>
            <a:r>
              <a:rPr lang="nl-NL" altLang="nl-NL" smtClean="0"/>
              <a:t>Third level</a:t>
            </a:r>
          </a:p>
          <a:p>
            <a:pPr lvl="3"/>
            <a:r>
              <a:rPr lang="nl-NL" altLang="nl-NL" smtClean="0"/>
              <a:t>Fourth level</a:t>
            </a:r>
          </a:p>
          <a:p>
            <a:pPr lvl="4"/>
            <a:r>
              <a:rPr lang="nl-NL" altLang="nl-NL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68288" indent="-268288" algn="l" rtl="0" fontAlgn="base">
        <a:spcBef>
          <a:spcPct val="20000"/>
        </a:spcBef>
        <a:spcAft>
          <a:spcPct val="0"/>
        </a:spcAft>
        <a:buClr>
          <a:schemeClr val="accent1"/>
        </a:buClr>
        <a:buChar char="•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534988" indent="-265113" algn="l" rtl="0" fontAlgn="base">
        <a:spcBef>
          <a:spcPct val="20000"/>
        </a:spcBef>
        <a:spcAft>
          <a:spcPct val="0"/>
        </a:spcAft>
        <a:buClr>
          <a:schemeClr val="tx1"/>
        </a:buClr>
        <a:buChar char="•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814388" indent="-2778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069975" indent="-254000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1349375" indent="-2778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138" name="Picture 2" descr="date ba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925" y="6408738"/>
            <a:ext cx="2124075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9139" name="Picture 3" descr="cyan bar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820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9140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15900"/>
            <a:ext cx="8024812" cy="922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title style</a:t>
            </a:r>
          </a:p>
        </p:txBody>
      </p:sp>
      <p:sp>
        <p:nvSpPr>
          <p:cNvPr id="21914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9388" y="6548438"/>
            <a:ext cx="3598862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21914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3888" y="6548438"/>
            <a:ext cx="6096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nl-NL" altLang="nl-NL"/>
              <a:t>PAGE </a:t>
            </a:r>
            <a:fld id="{47D97E54-D83D-458E-8D01-35D030FC02D2}" type="slidenum">
              <a:rPr lang="nl-NL" altLang="nl-NL"/>
              <a:pPr/>
              <a:t>‹#›</a:t>
            </a:fld>
            <a:endParaRPr lang="nl-NL" altLang="nl-NL"/>
          </a:p>
        </p:txBody>
      </p:sp>
      <p:pic>
        <p:nvPicPr>
          <p:cNvPr id="219143" name="Picture 7" descr="logo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2413" y="5978525"/>
            <a:ext cx="2030412" cy="43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9144" name="Rectangle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27925" y="6548438"/>
            <a:ext cx="6477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fld id="{24BDAC3D-4E2D-4558-B280-5264FD3359FF}" type="datetime1">
              <a:rPr lang="nl-NL" altLang="nl-NL"/>
              <a:pPr/>
              <a:t>15-4-2015</a:t>
            </a:fld>
            <a:endParaRPr lang="nl-NL" altLang="nl-NL"/>
          </a:p>
        </p:txBody>
      </p:sp>
      <p:sp>
        <p:nvSpPr>
          <p:cNvPr id="219145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7993062" cy="413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text styles</a:t>
            </a:r>
          </a:p>
          <a:p>
            <a:pPr lvl="1"/>
            <a:r>
              <a:rPr lang="nl-NL" altLang="nl-NL" smtClean="0"/>
              <a:t>Second level</a:t>
            </a:r>
          </a:p>
          <a:p>
            <a:pPr lvl="2"/>
            <a:r>
              <a:rPr lang="nl-NL" altLang="nl-NL" smtClean="0"/>
              <a:t>Third level</a:t>
            </a:r>
          </a:p>
          <a:p>
            <a:pPr lvl="3"/>
            <a:r>
              <a:rPr lang="nl-NL" altLang="nl-NL" smtClean="0"/>
              <a:t>Fourth level</a:t>
            </a:r>
          </a:p>
          <a:p>
            <a:pPr lvl="4"/>
            <a:r>
              <a:rPr lang="nl-NL" altLang="nl-NL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68288" indent="-268288" algn="l" rtl="0" fontAlgn="base">
        <a:spcBef>
          <a:spcPct val="20000"/>
        </a:spcBef>
        <a:spcAft>
          <a:spcPct val="0"/>
        </a:spcAft>
        <a:buClr>
          <a:schemeClr val="accent1"/>
        </a:buClr>
        <a:buChar char="•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534988" indent="-265113" algn="l" rtl="0" fontAlgn="base">
        <a:spcBef>
          <a:spcPct val="20000"/>
        </a:spcBef>
        <a:spcAft>
          <a:spcPct val="0"/>
        </a:spcAft>
        <a:buClr>
          <a:schemeClr val="tx1"/>
        </a:buClr>
        <a:buChar char="•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814388" indent="-2778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069975" indent="-254000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1349375" indent="-2778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DBL </a:t>
            </a:r>
            <a:r>
              <a:rPr lang="nl-NL" dirty="0" err="1" smtClean="0"/>
              <a:t>embedded</a:t>
            </a:r>
            <a:r>
              <a:rPr lang="nl-NL" dirty="0" smtClean="0"/>
              <a:t> systems</a:t>
            </a:r>
            <a:br>
              <a:rPr lang="nl-NL" dirty="0" smtClean="0"/>
            </a:br>
            <a:r>
              <a:rPr lang="nl-NL" dirty="0" err="1" smtClean="0"/>
              <a:t>group</a:t>
            </a:r>
            <a:r>
              <a:rPr lang="nl-NL" dirty="0" smtClean="0"/>
              <a:t> 16</a:t>
            </a:r>
            <a:br>
              <a:rPr lang="nl-NL" dirty="0" smtClean="0"/>
            </a:b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Made </a:t>
            </a:r>
            <a:r>
              <a:rPr lang="nl-NL" dirty="0" err="1" smtClean="0"/>
              <a:t>by</a:t>
            </a:r>
            <a:r>
              <a:rPr lang="nl-NL" dirty="0" smtClean="0"/>
              <a:t>:</a:t>
            </a:r>
          </a:p>
          <a:p>
            <a:r>
              <a:rPr lang="nl-NL" dirty="0" err="1" smtClean="0"/>
              <a:t>Wigger</a:t>
            </a:r>
            <a:r>
              <a:rPr lang="nl-NL" dirty="0" smtClean="0"/>
              <a:t> Boelens</a:t>
            </a:r>
          </a:p>
          <a:p>
            <a:r>
              <a:rPr lang="nl-NL" dirty="0" smtClean="0"/>
              <a:t>Rolf Verschuuren</a:t>
            </a:r>
          </a:p>
          <a:p>
            <a:r>
              <a:rPr lang="nl-NL" dirty="0" smtClean="0"/>
              <a:t>Stefan van den Berg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210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Machine Design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Reliability</a:t>
            </a:r>
          </a:p>
          <a:p>
            <a:r>
              <a:rPr lang="en-GB" dirty="0" smtClean="0"/>
              <a:t>Speed</a:t>
            </a:r>
          </a:p>
          <a:p>
            <a:r>
              <a:rPr lang="en-GB" dirty="0" smtClean="0"/>
              <a:t>Robustness</a:t>
            </a:r>
          </a:p>
          <a:p>
            <a:r>
              <a:rPr lang="en-GB" dirty="0" smtClean="0"/>
              <a:t>Accessibility</a:t>
            </a:r>
          </a:p>
          <a:p>
            <a:r>
              <a:rPr lang="en-GB" dirty="0" smtClean="0"/>
              <a:t>Floor space</a:t>
            </a:r>
          </a:p>
          <a:p>
            <a:r>
              <a:rPr lang="en-GB" dirty="0" smtClean="0"/>
              <a:t>Complexity</a:t>
            </a:r>
          </a:p>
          <a:p>
            <a:r>
              <a:rPr lang="en-GB" dirty="0" smtClean="0"/>
              <a:t>Amount of parts</a:t>
            </a:r>
          </a:p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1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179388" y="6548438"/>
            <a:ext cx="3598862" cy="187325"/>
          </a:xfrm>
        </p:spPr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</p:spTree>
    <p:extLst>
      <p:ext uri="{BB962C8B-B14F-4D97-AF65-F5344CB8AC3E}">
        <p14:creationId xmlns:p14="http://schemas.microsoft.com/office/powerpoint/2010/main" val="116921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Machine Design</a:t>
            </a:r>
            <a:endParaRPr lang="nl-NL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08" y="1484784"/>
            <a:ext cx="4918737" cy="1885705"/>
          </a:xfrm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2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58" t="11022" r="19889" b="34593"/>
          <a:stretch/>
        </p:blipFill>
        <p:spPr>
          <a:xfrm rot="10800000">
            <a:off x="3419872" y="2564904"/>
            <a:ext cx="5340924" cy="3253857"/>
          </a:xfrm>
          <a:prstGeom prst="rect">
            <a:avLst/>
          </a:prstGeom>
        </p:spPr>
      </p:pic>
      <p:sp>
        <p:nvSpPr>
          <p:cNvPr id="10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179388" y="6548438"/>
            <a:ext cx="3598862" cy="187325"/>
          </a:xfrm>
        </p:spPr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</p:spTree>
    <p:extLst>
      <p:ext uri="{BB962C8B-B14F-4D97-AF65-F5344CB8AC3E}">
        <p14:creationId xmlns:p14="http://schemas.microsoft.com/office/powerpoint/2010/main" val="137466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Software Design</a:t>
            </a:r>
            <a:endParaRPr lang="nl-NL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556792"/>
            <a:ext cx="7994650" cy="3950914"/>
          </a:xfrm>
        </p:spPr>
      </p:pic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3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99857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Software Design</a:t>
            </a:r>
            <a:endParaRPr lang="nl-NL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9" t="9112" r="31546" b="48968"/>
          <a:stretch/>
        </p:blipFill>
        <p:spPr>
          <a:xfrm>
            <a:off x="611188" y="2331169"/>
            <a:ext cx="4281488" cy="2735395"/>
          </a:xfrm>
        </p:spPr>
      </p:pic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4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sp>
        <p:nvSpPr>
          <p:cNvPr id="8" name="Tekstvak 7"/>
          <p:cNvSpPr txBox="1"/>
          <p:nvPr/>
        </p:nvSpPr>
        <p:spPr>
          <a:xfrm>
            <a:off x="5076056" y="2329728"/>
            <a:ext cx="3744416" cy="35550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176     </a:t>
            </a:r>
            <a:r>
              <a:rPr lang="en-US" sz="800" kern="150" dirty="0" smtClean="0">
                <a:solidFill>
                  <a:srgbClr val="9E003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void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0000FF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{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177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timerManage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178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//check if we need to pause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179         $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getButtonPressed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(0);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180         </a:t>
            </a:r>
            <a:r>
              <a:rPr lang="en-US" sz="8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if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1)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{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181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//stop the feeder engine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182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storeData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(0,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A90E1A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"outputs"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FEEDERENGINE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183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//set the timer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184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setCountdown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BELT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185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//update the state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186             $state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9;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187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runningTimer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188        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}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189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//check if a disk is at the position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190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 detector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191         $position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getButtonPressed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(7);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192         </a:t>
            </a:r>
            <a:r>
              <a:rPr lang="en-US" sz="8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if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$position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1)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{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193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//reset the </a:t>
            </a:r>
            <a:r>
              <a:rPr lang="en-US" sz="800" i="1" kern="150" dirty="0" err="1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countdown,because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a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194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 disk was detected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195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setCountdown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BELTROUND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+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BELT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196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//update the state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197             $state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4;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198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runningWait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199        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}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200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//loop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201         running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202    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}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lnSpc>
                <a:spcPts val="1200"/>
              </a:lnSpc>
            </a:pPr>
            <a:endParaRPr lang="nl-NL" sz="800" dirty="0"/>
          </a:p>
        </p:txBody>
      </p:sp>
    </p:spTree>
    <p:extLst>
      <p:ext uri="{BB962C8B-B14F-4D97-AF65-F5344CB8AC3E}">
        <p14:creationId xmlns:p14="http://schemas.microsoft.com/office/powerpoint/2010/main" val="117774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1474054"/>
            <a:ext cx="4104456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141     </a:t>
            </a:r>
            <a:r>
              <a:rPr lang="en-US" sz="700" dirty="0">
                <a:solidFill>
                  <a:srgbClr val="B0004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0000FF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running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142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timerManage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143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144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//check if we need to pause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145         $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startStop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getButtonPressed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(0);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146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147         </a:t>
            </a:r>
            <a:r>
              <a:rPr lang="en-US" sz="700" b="1" dirty="0">
                <a:solidFill>
                  <a:srgbClr val="00800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startStop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1)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148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//stop the feeder engine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149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storeData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(0,</a:t>
            </a:r>
            <a:r>
              <a:rPr lang="en-US" sz="700" dirty="0">
                <a:solidFill>
                  <a:srgbClr val="BA2121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"outputs"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FEEDERENGINE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150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151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the timer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152             </a:t>
            </a:r>
            <a:r>
              <a:rPr lang="en-US" sz="700" dirty="0" err="1" smtClean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setCountdown</a:t>
            </a:r>
            <a:r>
              <a:rPr lang="en-US" sz="700" dirty="0" smtClean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700" dirty="0" smtClean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BELT </a:t>
            </a:r>
            <a:r>
              <a:rPr lang="en-US" sz="700" kern="150" dirty="0">
                <a:solidFill>
                  <a:srgbClr val="535353"/>
                </a:solidFill>
                <a:latin typeface="Source Code Pro" panose="020B0509030403020204" pitchFamily="49" charset="0"/>
                <a:ea typeface="Droid Sans Fallback"/>
                <a:cs typeface="Courier"/>
              </a:rPr>
              <a:t>*</a:t>
            </a:r>
            <a:r>
              <a:rPr lang="en-US" sz="700" kern="150" dirty="0"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>
                <a:solidFill>
                  <a:srgbClr val="535353"/>
                </a:solidFill>
                <a:latin typeface="Source Code Pro" panose="020B0509030403020204" pitchFamily="49" charset="0"/>
                <a:ea typeface="Droid Sans Fallback"/>
                <a:cs typeface="Courier"/>
              </a:rPr>
              <a:t>10</a:t>
            </a:r>
            <a:r>
              <a:rPr lang="en-US" sz="700" dirty="0" smtClean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153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154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//update the state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155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storeData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(9,</a:t>
            </a:r>
            <a:r>
              <a:rPr lang="en-US" sz="700" dirty="0">
                <a:solidFill>
                  <a:srgbClr val="BA2121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"state"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,0)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156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157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runningTimer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158        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159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160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//check if a disk is at the position detector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161         $position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getButtonPressed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(7);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162         </a:t>
            </a:r>
            <a:r>
              <a:rPr lang="en-US" sz="700" b="1" dirty="0">
                <a:solidFill>
                  <a:srgbClr val="00800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$position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1)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163 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//reset the </a:t>
            </a:r>
            <a:r>
              <a:rPr lang="en-US" sz="700" i="1" dirty="0" err="1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countdown,because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a disk was detected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164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setCountdown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BELTROUND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+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BELT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165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166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//update the state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167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storeData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(4,</a:t>
            </a:r>
            <a:r>
              <a:rPr lang="en-US" sz="700" dirty="0">
                <a:solidFill>
                  <a:srgbClr val="BA2121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"state"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,0);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168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169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runningWait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170        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171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172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//loop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173         running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174     </a:t>
            </a:r>
            <a:r>
              <a:rPr lang="en-US" sz="700" dirty="0" smtClean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Software Design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5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sp>
        <p:nvSpPr>
          <p:cNvPr id="9" name="Tekstvak 8"/>
          <p:cNvSpPr txBox="1"/>
          <p:nvPr/>
        </p:nvSpPr>
        <p:spPr>
          <a:xfrm>
            <a:off x="4499992" y="1412776"/>
            <a:ext cx="464400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700" kern="150" dirty="0">
                <a:latin typeface="Source Code Pro" panose="020B0509030403020204" pitchFamily="49" charset="0"/>
                <a:ea typeface="Droid Sans Fallback"/>
                <a:cs typeface="Courier"/>
              </a:rPr>
              <a:t>198</a:t>
            </a:r>
            <a:r>
              <a:rPr lang="en-US" sz="7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function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0000FF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199 {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200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timerManage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201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202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//check if we need to pause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203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700" kern="150" dirty="0" err="1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getButtonPressed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204     </a:t>
            </a:r>
            <a:r>
              <a:rPr lang="en-US" sz="7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if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700" kern="150" dirty="0" err="1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 {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205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//stop the feeder engine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206    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$temp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207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storeData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$temp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A90E1A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'outputs'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FEEDERENGINE);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208    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$temp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209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210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//exit after 1 rotation of the belt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211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setCountdown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(BELT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*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212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213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//update the state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214    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9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215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storeData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A90E1A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'state'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216    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217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218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runningTimer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219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220     }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221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700" kern="150" dirty="0" err="1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222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223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//check if a disk is at the position detector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224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$position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getButtonPressed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7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225     </a:t>
            </a:r>
            <a:r>
              <a:rPr lang="en-US" sz="7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if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$position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 {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226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//reset the countdown, because a disk was just detected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227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setCountdown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(COUNTDOWN);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228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229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//update the state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230    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4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231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storeData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A90E1A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'state'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232    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233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runningWait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234     }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235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$position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236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237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//loop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238     running();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239 }</a:t>
            </a:r>
            <a:endParaRPr lang="nl-NL" sz="700" kern="150" dirty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</p:txBody>
      </p:sp>
    </p:spTree>
    <p:extLst>
      <p:ext uri="{BB962C8B-B14F-4D97-AF65-F5344CB8AC3E}">
        <p14:creationId xmlns:p14="http://schemas.microsoft.com/office/powerpoint/2010/main" val="131771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/>
          <p:nvPr/>
        </p:nvSpPr>
        <p:spPr>
          <a:xfrm>
            <a:off x="4076062" y="6042508"/>
            <a:ext cx="2440154" cy="111442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Software Design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6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graphicFrame>
        <p:nvGraphicFramePr>
          <p:cNvPr id="10" name="Tabel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93489"/>
              </p:ext>
            </p:extLst>
          </p:nvPr>
        </p:nvGraphicFramePr>
        <p:xfrm>
          <a:off x="585901" y="1412776"/>
          <a:ext cx="6942024" cy="4863042"/>
        </p:xfrm>
        <a:graphic>
          <a:graphicData uri="http://schemas.openxmlformats.org/drawingml/2006/table">
            <a:tbl>
              <a:tblPr firstRow="1" firstCol="1" bandRow="1"/>
              <a:tblGrid>
                <a:gridCol w="3508728"/>
                <a:gridCol w="3433296"/>
              </a:tblGrid>
              <a:tr h="69788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b="1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PHP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b="1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Assembly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197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//state 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BlToT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198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function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running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()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199 {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200     timerManage();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265 </a:t>
                      </a:r>
                      <a:r>
                        <a:rPr lang="en-US" sz="700">
                          <a:solidFill>
                            <a:srgbClr val="8F9105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running: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BRS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timerManage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201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202    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//check if we need to pause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203    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$startStop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=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getButtonPressed(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266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PUSH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267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268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BRS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_pressed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269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PULL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270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SUB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5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271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PULL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272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ADD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4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204    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if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$startStop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==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 {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273                      </a:t>
                      </a:r>
                      <a:r>
                        <a:rPr lang="en-US" sz="700" dirty="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CMP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274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BEQ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conditional3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205        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//stop the feeder engine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206        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$temp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=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289 </a:t>
                      </a:r>
                      <a:r>
                        <a:rPr lang="en-US" sz="700" dirty="0">
                          <a:solidFill>
                            <a:srgbClr val="8F9105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conditional3: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       </a:t>
                      </a:r>
                      <a:r>
                        <a:rPr lang="en-US" sz="700" dirty="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207         storeData(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$temp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, </a:t>
                      </a:r>
                      <a:r>
                        <a:rPr lang="en-US" sz="700">
                          <a:solidFill>
                            <a:srgbClr val="A90E1A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'outputs'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, FEEDERENGINE);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290                      </a:t>
                      </a:r>
                      <a:r>
                        <a:rPr lang="en-US" sz="700" dirty="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STOR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GB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outputs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FEEDERENGINE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208        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unset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$temp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291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209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210        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//exit after 1 rotation of the belt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292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PUSH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;reset timer                        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293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PUSH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294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-16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295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296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SUB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+13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297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STOR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+13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;set timer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298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BELT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*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10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299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STOR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+13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300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PULL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211         setCountdown(BELT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*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301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PULL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212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213        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//update the state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214        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$state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=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9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//TODO: echte state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302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9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;$state = 9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215         storeData(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$state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, </a:t>
                      </a:r>
                      <a:r>
                        <a:rPr lang="en-US" sz="700">
                          <a:solidFill>
                            <a:srgbClr val="A90E1A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'state'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,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303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STOR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GB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state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216        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unset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$state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304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217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218         runningTimer();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305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BRA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runningTimer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219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220     }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221     </a:t>
                      </a:r>
                      <a:r>
                        <a:rPr lang="en-US" sz="700" dirty="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unset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</a:t>
                      </a:r>
                      <a:r>
                        <a:rPr lang="en-US" sz="700" dirty="0" err="1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startStop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275 </a:t>
                      </a:r>
                      <a:r>
                        <a:rPr lang="en-US" sz="700" dirty="0">
                          <a:solidFill>
                            <a:srgbClr val="8F9105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return3: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 smtClean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…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 smtClean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…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069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Machine Design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Reliability</a:t>
            </a:r>
          </a:p>
          <a:p>
            <a:r>
              <a:rPr lang="en-GB" dirty="0" smtClean="0"/>
              <a:t>Speed</a:t>
            </a:r>
          </a:p>
          <a:p>
            <a:r>
              <a:rPr lang="en-GB" dirty="0" smtClean="0"/>
              <a:t>Robustness</a:t>
            </a:r>
          </a:p>
          <a:p>
            <a:r>
              <a:rPr lang="en-GB" dirty="0" smtClean="0"/>
              <a:t>Accessibility</a:t>
            </a:r>
          </a:p>
          <a:p>
            <a:r>
              <a:rPr lang="en-GB" dirty="0" smtClean="0"/>
              <a:t>Floor space</a:t>
            </a:r>
          </a:p>
          <a:p>
            <a:r>
              <a:rPr lang="en-GB" dirty="0" smtClean="0"/>
              <a:t>Complexity</a:t>
            </a:r>
          </a:p>
          <a:p>
            <a:r>
              <a:rPr lang="en-GB" dirty="0" smtClean="0"/>
              <a:t>Amount of parts</a:t>
            </a:r>
          </a:p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7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179388" y="6548438"/>
            <a:ext cx="3598862" cy="187325"/>
          </a:xfrm>
        </p:spPr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</p:spTree>
    <p:extLst>
      <p:ext uri="{BB962C8B-B14F-4D97-AF65-F5344CB8AC3E}">
        <p14:creationId xmlns:p14="http://schemas.microsoft.com/office/powerpoint/2010/main" val="295857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yan transparant">
  <a:themeElements>
    <a:clrScheme name="Cyan transparant 1">
      <a:dk1>
        <a:srgbClr val="101073"/>
      </a:dk1>
      <a:lt1>
        <a:srgbClr val="0066CC"/>
      </a:lt1>
      <a:dk2>
        <a:srgbClr val="FFFFFF"/>
      </a:dk2>
      <a:lt2>
        <a:srgbClr val="FF9A00"/>
      </a:lt2>
      <a:accent1>
        <a:srgbClr val="00AEEF"/>
      </a:accent1>
      <a:accent2>
        <a:srgbClr val="D6004A"/>
      </a:accent2>
      <a:accent3>
        <a:srgbClr val="AAB8E2"/>
      </a:accent3>
      <a:accent4>
        <a:srgbClr val="0C0C61"/>
      </a:accent4>
      <a:accent5>
        <a:srgbClr val="AAD3F6"/>
      </a:accent5>
      <a:accent6>
        <a:srgbClr val="C20042"/>
      </a:accent6>
      <a:hlink>
        <a:srgbClr val="AD20AD"/>
      </a:hlink>
      <a:folHlink>
        <a:srgbClr val="7FC241"/>
      </a:folHlink>
    </a:clrScheme>
    <a:fontScheme name="Cyan transpara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Cyan transparant 1">
        <a:dk1>
          <a:srgbClr val="101073"/>
        </a:dk1>
        <a:lt1>
          <a:srgbClr val="0066CC"/>
        </a:lt1>
        <a:dk2>
          <a:srgbClr val="FFFFFF"/>
        </a:dk2>
        <a:lt2>
          <a:srgbClr val="FF9A00"/>
        </a:lt2>
        <a:accent1>
          <a:srgbClr val="00AEEF"/>
        </a:accent1>
        <a:accent2>
          <a:srgbClr val="D6004A"/>
        </a:accent2>
        <a:accent3>
          <a:srgbClr val="AAB8E2"/>
        </a:accent3>
        <a:accent4>
          <a:srgbClr val="0C0C61"/>
        </a:accent4>
        <a:accent5>
          <a:srgbClr val="AAD3F6"/>
        </a:accent5>
        <a:accent6>
          <a:srgbClr val="C20042"/>
        </a:accent6>
        <a:hlink>
          <a:srgbClr val="AD20AD"/>
        </a:hlink>
        <a:folHlink>
          <a:srgbClr val="7FC24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yan photo">
  <a:themeElements>
    <a:clrScheme name="Cyan photo 1">
      <a:dk1>
        <a:srgbClr val="101073"/>
      </a:dk1>
      <a:lt1>
        <a:srgbClr val="0066CC"/>
      </a:lt1>
      <a:dk2>
        <a:srgbClr val="FFFFFF"/>
      </a:dk2>
      <a:lt2>
        <a:srgbClr val="FF9A00"/>
      </a:lt2>
      <a:accent1>
        <a:srgbClr val="00AEEF"/>
      </a:accent1>
      <a:accent2>
        <a:srgbClr val="D6004A"/>
      </a:accent2>
      <a:accent3>
        <a:srgbClr val="AAB8E2"/>
      </a:accent3>
      <a:accent4>
        <a:srgbClr val="0C0C61"/>
      </a:accent4>
      <a:accent5>
        <a:srgbClr val="AAD3F6"/>
      </a:accent5>
      <a:accent6>
        <a:srgbClr val="C20042"/>
      </a:accent6>
      <a:hlink>
        <a:srgbClr val="AD20AD"/>
      </a:hlink>
      <a:folHlink>
        <a:srgbClr val="7FC241"/>
      </a:folHlink>
    </a:clrScheme>
    <a:fontScheme name="Cyan phot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Cyan photo 1">
        <a:dk1>
          <a:srgbClr val="101073"/>
        </a:dk1>
        <a:lt1>
          <a:srgbClr val="0066CC"/>
        </a:lt1>
        <a:dk2>
          <a:srgbClr val="FFFFFF"/>
        </a:dk2>
        <a:lt2>
          <a:srgbClr val="FF9A00"/>
        </a:lt2>
        <a:accent1>
          <a:srgbClr val="00AEEF"/>
        </a:accent1>
        <a:accent2>
          <a:srgbClr val="D6004A"/>
        </a:accent2>
        <a:accent3>
          <a:srgbClr val="AAB8E2"/>
        </a:accent3>
        <a:accent4>
          <a:srgbClr val="0C0C61"/>
        </a:accent4>
        <a:accent5>
          <a:srgbClr val="AAD3F6"/>
        </a:accent5>
        <a:accent6>
          <a:srgbClr val="C20042"/>
        </a:accent6>
        <a:hlink>
          <a:srgbClr val="AD20AD"/>
        </a:hlink>
        <a:folHlink>
          <a:srgbClr val="7FC24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yan bullets">
  <a:themeElements>
    <a:clrScheme name="Cyan bullets 1">
      <a:dk1>
        <a:srgbClr val="101073"/>
      </a:dk1>
      <a:lt1>
        <a:srgbClr val="0066CC"/>
      </a:lt1>
      <a:dk2>
        <a:srgbClr val="FFFFFF"/>
      </a:dk2>
      <a:lt2>
        <a:srgbClr val="FF9A00"/>
      </a:lt2>
      <a:accent1>
        <a:srgbClr val="00AEEF"/>
      </a:accent1>
      <a:accent2>
        <a:srgbClr val="D6004A"/>
      </a:accent2>
      <a:accent3>
        <a:srgbClr val="AAB8E2"/>
      </a:accent3>
      <a:accent4>
        <a:srgbClr val="0C0C61"/>
      </a:accent4>
      <a:accent5>
        <a:srgbClr val="AAD3F6"/>
      </a:accent5>
      <a:accent6>
        <a:srgbClr val="C20042"/>
      </a:accent6>
      <a:hlink>
        <a:srgbClr val="AD20AD"/>
      </a:hlink>
      <a:folHlink>
        <a:srgbClr val="7FC241"/>
      </a:folHlink>
    </a:clrScheme>
    <a:fontScheme name="Cyan bulle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Cyan bullets 1">
        <a:dk1>
          <a:srgbClr val="101073"/>
        </a:dk1>
        <a:lt1>
          <a:srgbClr val="0066CC"/>
        </a:lt1>
        <a:dk2>
          <a:srgbClr val="FFFFFF"/>
        </a:dk2>
        <a:lt2>
          <a:srgbClr val="FF9A00"/>
        </a:lt2>
        <a:accent1>
          <a:srgbClr val="00AEEF"/>
        </a:accent1>
        <a:accent2>
          <a:srgbClr val="D6004A"/>
        </a:accent2>
        <a:accent3>
          <a:srgbClr val="AAB8E2"/>
        </a:accent3>
        <a:accent4>
          <a:srgbClr val="0C0C61"/>
        </a:accent4>
        <a:accent5>
          <a:srgbClr val="AAD3F6"/>
        </a:accent5>
        <a:accent6>
          <a:srgbClr val="C20042"/>
        </a:accent6>
        <a:hlink>
          <a:srgbClr val="AD20AD"/>
        </a:hlink>
        <a:folHlink>
          <a:srgbClr val="7FC24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TUe standard cyan</Template>
  <TotalTime>162</TotalTime>
  <Words>848</Words>
  <Application>Microsoft Office PowerPoint</Application>
  <PresentationFormat>On-screen Show (4:3)</PresentationFormat>
  <Paragraphs>242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Arial</vt:lpstr>
      <vt:lpstr>Baskerville Old Face</vt:lpstr>
      <vt:lpstr>Calibri</vt:lpstr>
      <vt:lpstr>Courier</vt:lpstr>
      <vt:lpstr>Courier New</vt:lpstr>
      <vt:lpstr>Droid Sans Fallback</vt:lpstr>
      <vt:lpstr>FreeSans</vt:lpstr>
      <vt:lpstr>Source Code Pro</vt:lpstr>
      <vt:lpstr>Times New Roman</vt:lpstr>
      <vt:lpstr>Cyan transparant</vt:lpstr>
      <vt:lpstr>Cyan photo</vt:lpstr>
      <vt:lpstr>Cyan bullets</vt:lpstr>
      <vt:lpstr>DBL embedded systems group 16 </vt:lpstr>
      <vt:lpstr>Machine Design</vt:lpstr>
      <vt:lpstr>Machine Design</vt:lpstr>
      <vt:lpstr>Software Design</vt:lpstr>
      <vt:lpstr>Software Design</vt:lpstr>
      <vt:lpstr>Software Design</vt:lpstr>
      <vt:lpstr>Software Design</vt:lpstr>
      <vt:lpstr>Machine Design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DBL embedded systems group 16</dc:title>
  <dc:creator>Berg, S.H.M. van den</dc:creator>
  <dc:description>Design by Volle Kracht_x000d_
Template by Orange Pepper BV_x000d_
Copyright 2008</dc:description>
  <cp:lastModifiedBy>wigger boelens</cp:lastModifiedBy>
  <cp:revision>12</cp:revision>
  <dcterms:created xsi:type="dcterms:W3CDTF">2015-04-07T10:04:08Z</dcterms:created>
  <dcterms:modified xsi:type="dcterms:W3CDTF">2015-04-15T11:47:17Z</dcterms:modified>
</cp:coreProperties>
</file>

<file path=docProps/thumbnail.jpeg>
</file>